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8F"/>
    <a:srgbClr val="D6B8D6"/>
    <a:srgbClr val="6B3D6B"/>
    <a:srgbClr val="5BE37F"/>
    <a:srgbClr val="FF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0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2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8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6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96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0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15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4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8F8F"/>
            </a:gs>
            <a:gs pos="50000">
              <a:srgbClr val="5BE37F"/>
            </a:gs>
            <a:gs pos="100000">
              <a:srgbClr val="D6B8D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AAEDD-0B40-4E0F-9024-8BB665D9C10E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9C1B1-23C3-4108-B581-0108304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7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dirty="0" smtClean="0"/>
              <a:t>Infections of the Blood and</a:t>
            </a:r>
            <a:br>
              <a:rPr lang="en-US" dirty="0" smtClean="0"/>
            </a:br>
            <a:r>
              <a:rPr lang="en-US" dirty="0" smtClean="0"/>
              <a:t>Biological Weaponry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05200"/>
            <a:ext cx="3616046" cy="24091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495800"/>
            <a:ext cx="2159809" cy="21598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133600"/>
            <a:ext cx="2874818" cy="192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926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Progression of HIV infection—see figure 18.2 on page 499.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u="sng" dirty="0" smtClean="0"/>
              <a:t>Acute stage of infection</a:t>
            </a:r>
            <a:r>
              <a:rPr lang="en-US" dirty="0" smtClean="0"/>
              <a:t>:  2-4 weeks after infection.  Virus particles increase rapidly, patient experiences severe flu-like symptoms (“worst flu ever”).  Viral concentration drops afterward to “viral set point” where it may remain for years.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eriod"/>
            </a:pPr>
            <a:r>
              <a:rPr lang="en-US" u="sng" dirty="0" smtClean="0"/>
              <a:t>Latent stage of infection:</a:t>
            </a:r>
            <a:r>
              <a:rPr lang="en-US" dirty="0" smtClean="0"/>
              <a:t>  May last for up to 10 years.  Virus is present, but at low levels.  During this period, it may be attacking T helper cells, gradually reducing their numbers.</a:t>
            </a:r>
            <a:endParaRPr lang="en-US" u="sng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368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i="1" dirty="0" smtClean="0"/>
              <a:t>Nature</a:t>
            </a:r>
            <a:r>
              <a:rPr lang="en-US" dirty="0" smtClean="0"/>
              <a:t> 2003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8200"/>
            <a:ext cx="8458200" cy="43341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55626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Normal CD4 levels in the blood are 500-1200 cells/ml.  The viral load spikes early in the infection, then drops.  Even at low levels, damage to CD4 cells occurs.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9453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85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Progression of the infection by CD4 levels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HIV related illness:  CD4 levels are 200-500 cells/ml.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Opportunistic infections begin to appear: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oral </a:t>
            </a:r>
            <a:r>
              <a:rPr lang="en-US" i="1" dirty="0" smtClean="0"/>
              <a:t>Candida </a:t>
            </a:r>
            <a:r>
              <a:rPr lang="en-US" dirty="0" smtClean="0"/>
              <a:t>yeast infection (thrush)—may affect eating.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cervical dysplasia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bacillary </a:t>
            </a:r>
            <a:r>
              <a:rPr lang="en-US" dirty="0" err="1" smtClean="0"/>
              <a:t>angiomatosis</a:t>
            </a:r>
            <a:r>
              <a:rPr lang="en-US" dirty="0" smtClean="0"/>
              <a:t> (lesions, internal and external)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oral hairy leukoplakia (painless white plaque in the mouth, on the tongue)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complications of Varicella zoster (shingles) and Epstein-Barr virus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64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CD4 levels below 200 cells/ml:  defines AIDS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AIDS is also defined by infection with the following (at any CD4 count):</a:t>
            </a:r>
          </a:p>
          <a:p>
            <a:r>
              <a:rPr lang="en-US" i="1" dirty="0" smtClean="0"/>
              <a:t>Pneumocystis </a:t>
            </a:r>
            <a:r>
              <a:rPr lang="en-US" i="1" dirty="0" err="1" smtClean="0"/>
              <a:t>jiroveci</a:t>
            </a:r>
            <a:r>
              <a:rPr lang="en-US" dirty="0" smtClean="0"/>
              <a:t> pneumonia (PCP)</a:t>
            </a:r>
          </a:p>
          <a:p>
            <a:r>
              <a:rPr lang="en-US" i="1" dirty="0" smtClean="0"/>
              <a:t>Cryptococcus </a:t>
            </a:r>
            <a:r>
              <a:rPr lang="en-US" i="1" dirty="0" err="1" smtClean="0"/>
              <a:t>neoformans</a:t>
            </a:r>
            <a:r>
              <a:rPr lang="en-US" dirty="0" smtClean="0"/>
              <a:t> meningitis</a:t>
            </a:r>
          </a:p>
          <a:p>
            <a:r>
              <a:rPr lang="en-US" dirty="0" smtClean="0"/>
              <a:t>Kaposi’s sarcoma</a:t>
            </a:r>
          </a:p>
          <a:p>
            <a:r>
              <a:rPr lang="en-US" i="1" dirty="0" smtClean="0"/>
              <a:t>Toxoplasmosis</a:t>
            </a:r>
            <a:r>
              <a:rPr lang="en-US" dirty="0" smtClean="0"/>
              <a:t> encephalitis</a:t>
            </a:r>
          </a:p>
          <a:p>
            <a:r>
              <a:rPr lang="en-US" dirty="0" smtClean="0"/>
              <a:t>MAI/MAC (</a:t>
            </a:r>
            <a:r>
              <a:rPr lang="en-US" i="1" dirty="0" smtClean="0"/>
              <a:t>Mycobacterium </a:t>
            </a:r>
            <a:r>
              <a:rPr lang="en-US" i="1" dirty="0" err="1" smtClean="0"/>
              <a:t>avium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cytomegalovirus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108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of 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Early:  ELISA—screen for HIV antibodies.  Positive test is confirmed by Western blot (alternative antibody test)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CD4 test:  absolute numbers and relative (normal percentage of lymphocytes = 40 %)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Viral load:  concentration of HIV in the blood stream.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89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of 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HIV is transmitted in semen, blood, vaginal fluids, body fluids, breast milk.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Although it has been identified in these, HIV has </a:t>
            </a:r>
            <a:r>
              <a:rPr lang="en-US" u="sng" dirty="0" smtClean="0"/>
              <a:t>not</a:t>
            </a:r>
            <a:r>
              <a:rPr lang="en-US" dirty="0" smtClean="0"/>
              <a:t> been contracted through urine, saliva, tears, or sweat. 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Modes of transmission:</a:t>
            </a:r>
            <a:br>
              <a:rPr lang="en-US" dirty="0" smtClean="0"/>
            </a:br>
            <a:r>
              <a:rPr lang="en-US" dirty="0" smtClean="0"/>
              <a:t>- sexual activity that involves transmission of materials indicated above.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transfer of blood or blood products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vertically, from mother to infant, through pregnancy, birth, or breast feeding.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46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HIV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CDC recommends HIV treatment when CD4 levels are 350 or less.</a:t>
            </a:r>
          </a:p>
          <a:p>
            <a:r>
              <a:rPr lang="en-US" dirty="0" smtClean="0"/>
              <a:t>HAART:  Highly Active Anti-Retroviral Therapy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is an approach to managing HIV infection at any stage.  It involves combining several approaches to attacking the HIV: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prevent viral replication</a:t>
            </a:r>
            <a:br>
              <a:rPr lang="en-US" dirty="0" smtClean="0"/>
            </a:br>
            <a:r>
              <a:rPr lang="en-US" dirty="0" smtClean="0"/>
              <a:t>-  prevent viral attachment (protease inhibitors)</a:t>
            </a:r>
            <a:br>
              <a:rPr lang="en-US" dirty="0" smtClean="0"/>
            </a:br>
            <a:r>
              <a:rPr lang="en-US" dirty="0" smtClean="0"/>
              <a:t>-  prevent viral release.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Many of these treatments reduce viral numbers enough to allow CD4 numbers to increase.  Result:  some HIV patients live 20+ years without noticeable symptoms.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604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Biological Weaponry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use of microbes to intentionally cause illness or death.</a:t>
            </a:r>
          </a:p>
          <a:p>
            <a:r>
              <a:rPr lang="en-US" dirty="0" smtClean="0"/>
              <a:t>An old concept:  1345:  The Mongols of </a:t>
            </a:r>
            <a:r>
              <a:rPr lang="en-US" dirty="0" err="1" smtClean="0"/>
              <a:t>Kaffa</a:t>
            </a:r>
            <a:r>
              <a:rPr lang="en-US" dirty="0" smtClean="0"/>
              <a:t> battled the Italian army by catapulting corpses of victims of bubonic plague.  May have started the “Black Death” in Europe.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1763:  Jeffrey Amherst is reported to send smallpox infected blankets to Native Americans (the truth of this story is under dispute).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52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CDC identifies three categories of critical biological agents.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are the characteristics of a biological agent that would pose the greatest risk to national security?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3276600"/>
            <a:ext cx="84582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40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CDC’s list: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599"/>
          </a:xfrm>
        </p:spPr>
        <p:txBody>
          <a:bodyPr>
            <a:normAutofit/>
          </a:bodyPr>
          <a:lstStyle/>
          <a:p>
            <a:r>
              <a:rPr lang="en-US" dirty="0" smtClean="0"/>
              <a:t>Easily transmitted to large numbers of people.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High mortality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Difficult to treat (highly resistant to treatment, antidotes or resources in limited supply)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Easily available/cheap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901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Lesson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Describe and list the major defenses of the cardiovascular and lymphatic systems against infectious disease.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Explain why infections of the cardiovascular and lymphatic systems pose such a serious health concern to patients.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Discuss the epidemiology, progression, and prevention of septicemia.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Discuss the epidemiology, progression, and treatment of HIV disease and AIDS.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Discuss public health considerations of biological weapons, in terms of characteristics of biological weapons, health care provider considerations, and public information concerns.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90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agents of Biological Weaponry of concern: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Anthrax:  </a:t>
            </a:r>
            <a:r>
              <a:rPr lang="en-US" i="1" dirty="0" smtClean="0"/>
              <a:t>Bacillus </a:t>
            </a:r>
            <a:r>
              <a:rPr lang="en-US" i="1" dirty="0" err="1" smtClean="0"/>
              <a:t>anthracis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- </a:t>
            </a:r>
            <a:r>
              <a:rPr lang="en-US" dirty="0" smtClean="0"/>
              <a:t>Gram positive rod, endospore former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causes pneumonia (pulmonary), skin lesions (cutaneous) or meningitis.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lab identification problematic—culture results resemble common contaminants.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can be treated with antibiotics—vaccine available.</a:t>
            </a:r>
          </a:p>
        </p:txBody>
      </p:sp>
    </p:spTree>
    <p:extLst>
      <p:ext uri="{BB962C8B-B14F-4D97-AF65-F5344CB8AC3E}">
        <p14:creationId xmlns:p14="http://schemas.microsoft.com/office/powerpoint/2010/main" val="173102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Botulism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Produced by </a:t>
            </a:r>
            <a:r>
              <a:rPr lang="en-US" i="1" dirty="0" smtClean="0"/>
              <a:t>Clostridium </a:t>
            </a:r>
            <a:r>
              <a:rPr lang="en-US" i="1" dirty="0" err="1" smtClean="0"/>
              <a:t>botulinum</a:t>
            </a:r>
            <a:r>
              <a:rPr lang="en-US" i="1" dirty="0" smtClean="0"/>
              <a:t> </a:t>
            </a:r>
            <a:r>
              <a:rPr lang="en-US" dirty="0" smtClean="0"/>
              <a:t>(endospores)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Toxin is the most toxic substance to humans produced by a living organism.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Symptoms appear 12-36 hours after ingestion.  Early symptoms resemble the flu.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Vaccine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688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7709"/>
            <a:ext cx="8229600" cy="1143000"/>
          </a:xfrm>
        </p:spPr>
        <p:txBody>
          <a:bodyPr/>
          <a:lstStyle/>
          <a:p>
            <a:r>
              <a:rPr lang="en-US" dirty="0" smtClean="0"/>
              <a:t>Plague/Tularemia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Both caused by bacteria (fairly rare)</a:t>
            </a:r>
            <a:br>
              <a:rPr lang="en-US" dirty="0" smtClean="0"/>
            </a:br>
            <a:r>
              <a:rPr lang="en-US" dirty="0" smtClean="0"/>
              <a:t>plague: </a:t>
            </a:r>
            <a:r>
              <a:rPr lang="en-US" i="1" dirty="0" smtClean="0"/>
              <a:t>Yersinia </a:t>
            </a:r>
            <a:r>
              <a:rPr lang="en-US" i="1" dirty="0" err="1" smtClean="0"/>
              <a:t>pestis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tularemia:  </a:t>
            </a:r>
            <a:r>
              <a:rPr lang="en-US" i="1" dirty="0" err="1" smtClean="0"/>
              <a:t>Francisella</a:t>
            </a:r>
            <a:r>
              <a:rPr lang="en-US" i="1" dirty="0" smtClean="0"/>
              <a:t> </a:t>
            </a:r>
            <a:r>
              <a:rPr lang="en-US" i="1" dirty="0" err="1" smtClean="0"/>
              <a:t>tularensis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r>
              <a:rPr lang="en-US" dirty="0" smtClean="0"/>
              <a:t>Both caused by bite from an arthropod vector</a:t>
            </a:r>
            <a:br>
              <a:rPr lang="en-US" dirty="0" smtClean="0"/>
            </a:br>
            <a:r>
              <a:rPr lang="en-US" dirty="0" smtClean="0"/>
              <a:t>plague:  flea bite</a:t>
            </a:r>
            <a:br>
              <a:rPr lang="en-US" dirty="0" smtClean="0"/>
            </a:br>
            <a:r>
              <a:rPr lang="en-US" dirty="0" smtClean="0"/>
              <a:t>tularemia:  tick or deerfly</a:t>
            </a:r>
            <a:br>
              <a:rPr lang="en-US" dirty="0" smtClean="0"/>
            </a:br>
            <a:r>
              <a:rPr lang="en-US" dirty="0" smtClean="0"/>
              <a:t>both also can be inhaled.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Symptoms:  flu like symptoms, swollen lymph nodes, followed by hemorrhaging and death.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Both can be treated with antibiotics.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92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Homeland Security has issued an alert that there is a potential for a BW.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7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As a nurse, what would your major concerns be?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667000"/>
            <a:ext cx="8458200" cy="396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4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Circulatory and Lymphatic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Circulatory system: circulates an adult within 3 minutes.  Provides every cell with food and oxygen, removes wastes and CO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Lymphatic system:  open part of the circulatory system that returns fluid from interstitial tissue to the blood.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Both systems form the major components of the Second and Third Lines of Defense.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46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Neither system is normally colonized with microbes, but it is believed that even during states of health, there are transient microbes present.  These transient microbes are eliminated through phagocytosis, T cell interactions, and antibody activity.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Because the bloodstream and the lymphatic system communicate with all parts of the body rapidly, an infection of blood or lymph is a major medical concern.  Any bacteria isolated from a blood culture or a body fluid culture is identified and reported.  Antibiotic sensitivities are also reported as appropriate.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654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Septicemia, Sepsis, Blood Poisoning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Septicemia is an infection of the blood.</a:t>
            </a:r>
            <a:br>
              <a:rPr lang="en-US" dirty="0" smtClean="0"/>
            </a:br>
            <a:r>
              <a:rPr lang="en-US" dirty="0" smtClean="0"/>
              <a:t>“fulminating”  means organisms are actively reproducing in the blood.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Symptoms:  any of these may occur suddenly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fever</a:t>
            </a:r>
            <a:br>
              <a:rPr lang="en-US" dirty="0" smtClean="0"/>
            </a:br>
            <a:r>
              <a:rPr lang="en-US" dirty="0" smtClean="0"/>
              <a:t>- tachycardia</a:t>
            </a:r>
            <a:br>
              <a:rPr lang="en-US" dirty="0" smtClean="0"/>
            </a:br>
            <a:r>
              <a:rPr lang="en-US" dirty="0" smtClean="0"/>
              <a:t>- hyperventilation (respiratory alkalosis)</a:t>
            </a:r>
            <a:br>
              <a:rPr lang="en-US" dirty="0" smtClean="0"/>
            </a:br>
            <a:r>
              <a:rPr lang="en-US" dirty="0" smtClean="0"/>
              <a:t>- chills</a:t>
            </a:r>
            <a:br>
              <a:rPr lang="en-US" dirty="0" smtClean="0"/>
            </a:br>
            <a:r>
              <a:rPr lang="en-US" dirty="0" smtClean="0"/>
              <a:t>- altered mental state</a:t>
            </a:r>
            <a:br>
              <a:rPr lang="en-US" dirty="0" smtClean="0"/>
            </a:br>
            <a:r>
              <a:rPr lang="en-US" dirty="0" smtClean="0"/>
              <a:t>- hypotension (severe)</a:t>
            </a:r>
          </a:p>
        </p:txBody>
      </p:sp>
    </p:spTree>
    <p:extLst>
      <p:ext uri="{BB962C8B-B14F-4D97-AF65-F5344CB8AC3E}">
        <p14:creationId xmlns:p14="http://schemas.microsoft.com/office/powerpoint/2010/main" val="3611556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septicemia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Shock (caused by LPS of Gram negative bacteria)</a:t>
            </a:r>
          </a:p>
          <a:p>
            <a:r>
              <a:rPr lang="en-US" dirty="0" smtClean="0"/>
              <a:t>Organ failure (respiratory arrest, cardiac arrest, kidney failure)</a:t>
            </a:r>
          </a:p>
          <a:p>
            <a:r>
              <a:rPr lang="en-US" dirty="0" smtClean="0"/>
              <a:t>Disseminated intravascular coagulation (DIC)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Random clots form in the peripheral circulatory system.  This causes impaired blood flow </a:t>
            </a:r>
            <a:r>
              <a:rPr lang="en-US" i="1" dirty="0" smtClean="0"/>
              <a:t>and random hemorrhaging or bleeding out</a:t>
            </a:r>
            <a:r>
              <a:rPr lang="en-US" dirty="0" smtClean="0"/>
              <a:t> (why hemorrhaging?)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9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Causative agents of septicemia: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Name it!!!!</a:t>
            </a:r>
            <a:r>
              <a:rPr lang="en-US" dirty="0" smtClean="0"/>
              <a:t>  Any bacteria and many fungi may be a cause of septicemia.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do these organisms enter the bloodstream?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3886200"/>
            <a:ext cx="861060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36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septicemia: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8763000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Antibiotics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167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636" y="27709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HIV infection and Acquired Immune Deficiency Syndrome (AIDS)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5715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Human Immunodeficiency Virus (HIV) is a retrovirus (RNA that forms a DNA intermediate) that attacks T helper cells and macrophages.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Signs and symptoms:</a:t>
            </a:r>
            <a:r>
              <a:rPr lang="en-US" dirty="0" smtClean="0"/>
              <a:t>  Early infection: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unexplained fatigue and flu-like symptoms (muscle and joint soreness)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swollen lymph nodes (neck, groin, other places)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transient fever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“night sweats”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diarrhea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mouth/genital ulcers or rash</a:t>
            </a:r>
          </a:p>
        </p:txBody>
      </p:sp>
    </p:spTree>
    <p:extLst>
      <p:ext uri="{BB962C8B-B14F-4D97-AF65-F5344CB8AC3E}">
        <p14:creationId xmlns:p14="http://schemas.microsoft.com/office/powerpoint/2010/main" val="92655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549</Words>
  <Application>Microsoft Office PowerPoint</Application>
  <PresentationFormat>On-screen Show (4:3)</PresentationFormat>
  <Paragraphs>84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Infections of the Blood and Biological Weaponry</vt:lpstr>
      <vt:lpstr>Lesson Objectives</vt:lpstr>
      <vt:lpstr>The Circulatory and Lymphatic Systems</vt:lpstr>
      <vt:lpstr>PowerPoint Presentation</vt:lpstr>
      <vt:lpstr>Septicemia, Sepsis, Blood Poisoning</vt:lpstr>
      <vt:lpstr>Complications of septicemia</vt:lpstr>
      <vt:lpstr>Causative agents of septicemia:</vt:lpstr>
      <vt:lpstr>Treatment of septicemia:</vt:lpstr>
      <vt:lpstr>HIV infection and Acquired Immune Deficiency Syndrome (AIDS)</vt:lpstr>
      <vt:lpstr>Progression of HIV infection—see figure 18.2 on page 499.</vt:lpstr>
      <vt:lpstr>From Nature 2003</vt:lpstr>
      <vt:lpstr>Progression of the infection by CD4 levels</vt:lpstr>
      <vt:lpstr>CD4 levels below 200 cells/ml:  defines AIDS</vt:lpstr>
      <vt:lpstr>Diagnosis of HIV</vt:lpstr>
      <vt:lpstr>Transmission of HIV</vt:lpstr>
      <vt:lpstr>HIV treatment</vt:lpstr>
      <vt:lpstr>Biological Weaponry</vt:lpstr>
      <vt:lpstr>The CDC identifies three categories of critical biological agents.  </vt:lpstr>
      <vt:lpstr>CDC’s list:</vt:lpstr>
      <vt:lpstr>Top agents of Biological Weaponry of concern:</vt:lpstr>
      <vt:lpstr>Botulism</vt:lpstr>
      <vt:lpstr>Plague/Tularemia</vt:lpstr>
      <vt:lpstr>So, Homeland Security has issued an alert that there is a potential for a BW.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Infections of the Blood and Biological Weaponry</dc:title>
  <dc:creator>McGrath Edward J</dc:creator>
  <cp:lastModifiedBy>McGrath Edward J</cp:lastModifiedBy>
  <cp:revision>20</cp:revision>
  <dcterms:created xsi:type="dcterms:W3CDTF">2013-04-01T19:27:02Z</dcterms:created>
  <dcterms:modified xsi:type="dcterms:W3CDTF">2013-04-02T20:23:04Z</dcterms:modified>
</cp:coreProperties>
</file>